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03" r:id="rId3"/>
    <p:sldId id="298" r:id="rId4"/>
    <p:sldId id="257" r:id="rId5"/>
    <p:sldId id="267" r:id="rId6"/>
    <p:sldId id="266" r:id="rId7"/>
    <p:sldId id="271" r:id="rId8"/>
    <p:sldId id="308" r:id="rId9"/>
    <p:sldId id="273" r:id="rId10"/>
    <p:sldId id="274" r:id="rId11"/>
    <p:sldId id="278" r:id="rId12"/>
    <p:sldId id="280" r:id="rId13"/>
    <p:sldId id="276" r:id="rId14"/>
    <p:sldId id="279" r:id="rId15"/>
    <p:sldId id="277" r:id="rId16"/>
    <p:sldId id="265" r:id="rId17"/>
    <p:sldId id="309" r:id="rId18"/>
    <p:sldId id="304" r:id="rId19"/>
    <p:sldId id="290" r:id="rId20"/>
    <p:sldId id="287" r:id="rId21"/>
    <p:sldId id="286" r:id="rId22"/>
    <p:sldId id="282" r:id="rId23"/>
    <p:sldId id="294" r:id="rId24"/>
    <p:sldId id="296" r:id="rId25"/>
    <p:sldId id="305" r:id="rId26"/>
    <p:sldId id="299" r:id="rId27"/>
    <p:sldId id="30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6962" autoAdjust="0"/>
  </p:normalViewPr>
  <p:slideViewPr>
    <p:cSldViewPr>
      <p:cViewPr>
        <p:scale>
          <a:sx n="70" d="100"/>
          <a:sy n="70" d="100"/>
        </p:scale>
        <p:origin x="-116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36FFA0-453F-4776-B92C-F96366D1CB8B}" type="datetimeFigureOut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7B011B-38FB-4B65-B8AC-7267EEFB4B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B011B-38FB-4B65-B8AC-7267EEFB4BA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B011B-38FB-4B65-B8AC-7267EEFB4BA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93D40-2D1F-4B7E-865A-50E29272A01D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07FC-8FD6-4A53-AFBD-64F1D4BF29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16427-344E-4BCC-9104-46E4312CB384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FCCA6-CE47-4433-9637-02BB73B526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FD3A4-546D-4DF1-B3B8-CE03470DED91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168C-0792-4B0F-BF0A-269FE71D7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534C-2B13-40DF-ABFF-53C657812DE1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62F27-80E8-4DAE-A5EC-2B018F3C1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98F4C-A7F0-42A2-BA42-1246CF16EBFB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41B1-E5D5-4EFC-AC7B-A7DD0BE24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285E-92EA-4F10-A1D9-DE1B25E25EE6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7BA7-0F12-42AD-AF28-F4E35B6E96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BA65-57B7-4C00-BF0E-7D3E59872F43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F37C-1C36-4A2B-8817-1EB444C322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A2F9-B10C-4A22-908A-9642E7ED1204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5F34-623B-4839-8B64-9F5B321BB6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3B49-8D1A-4023-954B-46CE5BE1F34C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989E7-BBA7-43CA-9553-D64B57DEFC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3212-D78C-4D8B-A150-CCC2371990C5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AFEC-F21F-4AC5-BC71-EC1E854412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3700-C391-49BD-AFA6-6A6C9CDEF6B7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65B2-9D39-4C36-A6A6-E24903B519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925A11-308A-4E35-BF17-6DC04D76C5C4}" type="datetime1">
              <a:rPr lang="en-US"/>
              <a:pPr>
                <a:defRPr/>
              </a:pPr>
              <a:t>25.Apr.16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footer...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223315-DFF8-46BF-8ABF-CC32D4958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sr-Latn-CS" sz="4000" b="1" dirty="0" smtClean="0"/>
              <a:t>Implementacija Baze podataka o</a:t>
            </a:r>
          </a:p>
          <a:p>
            <a:pPr algn="ctr">
              <a:spcBef>
                <a:spcPts val="0"/>
              </a:spcBef>
              <a:buNone/>
            </a:pPr>
            <a:r>
              <a:rPr lang="sr-Latn-CS" sz="4000" b="1" dirty="0" smtClean="0"/>
              <a:t>r</a:t>
            </a:r>
            <a:r>
              <a:rPr lang="en-US" sz="4000" b="1" dirty="0" err="1" smtClean="0"/>
              <a:t>aspolo</a:t>
            </a:r>
            <a:r>
              <a:rPr lang="sr-Latn-CS" sz="4000" b="1" dirty="0" smtClean="0"/>
              <a:t>ž</a:t>
            </a:r>
            <a:r>
              <a:rPr lang="en-US" sz="4000" b="1" dirty="0" err="1" smtClean="0"/>
              <a:t>ivim</a:t>
            </a:r>
            <a:r>
              <a:rPr lang="sr-Latn-CS" sz="4000" b="1" dirty="0" smtClean="0"/>
              <a:t> </a:t>
            </a:r>
            <a:r>
              <a:rPr lang="sr-Latn-CS" sz="4000" b="1" dirty="0" smtClean="0"/>
              <a:t>kapacitetima </a:t>
            </a:r>
            <a:r>
              <a:rPr lang="sr-Latn-CS" sz="4000" b="1" dirty="0" smtClean="0"/>
              <a:t>elektronske komunikacione mreže </a:t>
            </a:r>
          </a:p>
          <a:p>
            <a:pPr algn="ctr">
              <a:spcBef>
                <a:spcPts val="0"/>
              </a:spcBef>
              <a:buNone/>
            </a:pPr>
            <a:r>
              <a:rPr lang="sr-Latn-CS" sz="2000" b="1" dirty="0" smtClean="0"/>
              <a:t>---</a:t>
            </a:r>
          </a:p>
          <a:p>
            <a:pPr algn="ctr">
              <a:spcBef>
                <a:spcPts val="0"/>
              </a:spcBef>
              <a:buNone/>
            </a:pPr>
            <a:r>
              <a:rPr lang="sr-Latn-CS" sz="4000" b="1" dirty="0" smtClean="0"/>
              <a:t>Razvoj 4G mreže u Srbiji </a:t>
            </a:r>
          </a:p>
          <a:p>
            <a:pPr algn="ctr">
              <a:buNone/>
            </a:pPr>
            <a:endParaRPr lang="sr-Latn-CS" sz="2800" b="1" i="1" dirty="0" smtClean="0"/>
          </a:p>
          <a:p>
            <a:pPr algn="ctr">
              <a:buNone/>
            </a:pPr>
            <a:r>
              <a:rPr lang="en-US" b="1" i="1" dirty="0" err="1" smtClean="0">
                <a:cs typeface="Times New Roman" pitchFamily="18" charset="0"/>
              </a:rPr>
              <a:t>Miodrag</a:t>
            </a:r>
            <a:r>
              <a:rPr lang="en-US" b="1" i="1" dirty="0" smtClean="0">
                <a:cs typeface="Times New Roman" pitchFamily="18" charset="0"/>
              </a:rPr>
              <a:t> </a:t>
            </a:r>
            <a:r>
              <a:rPr lang="en-US" b="1" i="1" dirty="0" err="1" smtClean="0">
                <a:cs typeface="Times New Roman" pitchFamily="18" charset="0"/>
              </a:rPr>
              <a:t>Ivkovi</a:t>
            </a:r>
            <a:r>
              <a:rPr lang="sr-Latn-CS" b="1" i="1" dirty="0" smtClean="0">
                <a:cs typeface="Times New Roman" pitchFamily="18" charset="0"/>
              </a:rPr>
              <a:t>ć, direktor Sektora za elektronske komunikacije</a:t>
            </a:r>
            <a:endParaRPr lang="sr-Latn-CS" b="1" i="1" dirty="0" smtClean="0"/>
          </a:p>
          <a:p>
            <a:pPr algn="ctr">
              <a:buNone/>
            </a:pPr>
            <a:endParaRPr lang="sr-Latn-CS" sz="2800" b="1" i="1" dirty="0" smtClean="0"/>
          </a:p>
          <a:p>
            <a:pPr algn="ctr">
              <a:buNone/>
            </a:pPr>
            <a:r>
              <a:rPr lang="sr-Latn-CS" sz="2400" b="1" i="1" dirty="0" smtClean="0"/>
              <a:t>Beograd, april 2016.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Web </a:t>
            </a:r>
            <a:r>
              <a:rPr lang="en-US" dirty="0" err="1" smtClean="0"/>
              <a:t>ap</a:t>
            </a:r>
            <a:r>
              <a:rPr lang="x-none" smtClean="0"/>
              <a:t>likacija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sz="2800" dirty="0" err="1" smtClean="0"/>
              <a:t>Standar</a:t>
            </a:r>
            <a:r>
              <a:rPr lang="x-none" sz="2800" dirty="0" smtClean="0"/>
              <a:t>dni alati za rad sa mapama</a:t>
            </a:r>
            <a:r>
              <a:rPr lang="en-US" sz="28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U</a:t>
            </a:r>
            <a:r>
              <a:rPr lang="x-none" dirty="0" smtClean="0"/>
              <a:t>ključivanja/isključivanje slojeva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Z</a:t>
            </a:r>
            <a:r>
              <a:rPr lang="x-none" dirty="0" smtClean="0"/>
              <a:t>umiranje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</a:t>
            </a:r>
            <a:r>
              <a:rPr lang="x-none" dirty="0" smtClean="0"/>
              <a:t>erenje rastojanja/površine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dirty="0" smtClean="0"/>
              <a:t>Definisanje koordinata u raznim koordinatnim sistemima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dirty="0" smtClean="0"/>
              <a:t>Selekcija podataka korišćenjem prostornih upita</a:t>
            </a:r>
            <a:r>
              <a:rPr lang="en-US" dirty="0" smtClean="0"/>
              <a:t>/ </a:t>
            </a:r>
            <a:r>
              <a:rPr lang="x-none" dirty="0" smtClean="0"/>
              <a:t>selekcija oblasti slobodnom rukom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dirty="0" smtClean="0"/>
              <a:t>Izbor velikog broja podloga kroz</a:t>
            </a:r>
            <a:r>
              <a:rPr lang="en-US" dirty="0" smtClean="0"/>
              <a:t> </a:t>
            </a:r>
            <a:r>
              <a:rPr lang="x-none" dirty="0" smtClean="0"/>
              <a:t>besplatan</a:t>
            </a:r>
            <a:r>
              <a:rPr lang="en-US" dirty="0" smtClean="0"/>
              <a:t> </a:t>
            </a:r>
            <a:r>
              <a:rPr lang="en-US" dirty="0" err="1" smtClean="0"/>
              <a:t>ArcGIS</a:t>
            </a:r>
            <a:r>
              <a:rPr lang="en-US" dirty="0" smtClean="0"/>
              <a:t> </a:t>
            </a:r>
            <a:r>
              <a:rPr lang="en-US" i="1" dirty="0" smtClean="0"/>
              <a:t>online</a:t>
            </a:r>
            <a:r>
              <a:rPr lang="en-US" dirty="0" smtClean="0"/>
              <a:t> </a:t>
            </a:r>
            <a:r>
              <a:rPr lang="x-none" dirty="0" smtClean="0"/>
              <a:t>servis</a:t>
            </a:r>
            <a:r>
              <a:rPr lang="en-US" dirty="0" smtClean="0"/>
              <a:t> (</a:t>
            </a:r>
            <a:r>
              <a:rPr lang="x-none" dirty="0" smtClean="0"/>
              <a:t>satelitski snimci</a:t>
            </a:r>
            <a:r>
              <a:rPr lang="en-US" dirty="0" smtClean="0"/>
              <a:t>, </a:t>
            </a:r>
            <a:r>
              <a:rPr lang="x-none" dirty="0" smtClean="0"/>
              <a:t>topografske karte</a:t>
            </a:r>
            <a:r>
              <a:rPr lang="en-US" dirty="0" smtClean="0"/>
              <a:t>, </a:t>
            </a:r>
            <a:r>
              <a:rPr lang="x-none" dirty="0" smtClean="0"/>
              <a:t>ulične mreže</a:t>
            </a:r>
            <a:r>
              <a:rPr lang="en-US" dirty="0" smtClean="0"/>
              <a:t>, etc.)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      </a:t>
            </a:r>
            <a:r>
              <a:rPr lang="x-none" smtClean="0"/>
              <a:t>Prezentacija infrastrukture </a:t>
            </a:r>
            <a:br>
              <a:rPr lang="x-none" smtClean="0"/>
            </a:br>
            <a:r>
              <a:rPr lang="x-none" smtClean="0"/>
              <a:t>na mapi</a:t>
            </a:r>
            <a:endParaRPr lang="en-US" dirty="0"/>
          </a:p>
        </p:txBody>
      </p:sp>
      <p:pic>
        <p:nvPicPr>
          <p:cNvPr id="5" name="Content Placeholder 4" descr="sl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6739757" cy="4343400"/>
          </a:xfrm>
        </p:spPr>
      </p:pic>
      <p:sp>
        <p:nvSpPr>
          <p:cNvPr id="6" name="TextBox 5"/>
          <p:cNvSpPr txBox="1"/>
          <p:nvPr/>
        </p:nvSpPr>
        <p:spPr>
          <a:xfrm>
            <a:off x="6858000" y="1905000"/>
            <a:ext cx="214834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Unos podataka </a:t>
            </a:r>
          </a:p>
          <a:p>
            <a:r>
              <a:rPr lang="sr-Latn-CS" dirty="0" smtClean="0">
                <a:solidFill>
                  <a:prstClr val="black"/>
                </a:solidFill>
                <a:latin typeface="+mn-lt"/>
              </a:rPr>
              <a:t>    u Bazu: </a:t>
            </a:r>
          </a:p>
          <a:p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naziv lokacija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opština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adresa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nadmorska visina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konstrukcija stuba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oblik stuba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dimenzije stuba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visina stuba </a:t>
            </a:r>
          </a:p>
          <a:p>
            <a:pPr marL="137160" lvl="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visina objekta</a:t>
            </a:r>
          </a:p>
          <a:p>
            <a:endParaRPr lang="sr-Latn-CS" dirty="0" smtClean="0">
              <a:solidFill>
                <a:prstClr val="black"/>
              </a:solidFill>
              <a:latin typeface="+mn-lt"/>
            </a:endParaRPr>
          </a:p>
          <a:p>
            <a:endParaRPr lang="sr-Latn-CS" dirty="0" smtClean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l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6782608" cy="4343400"/>
          </a:xfrm>
        </p:spPr>
      </p:pic>
      <p:sp>
        <p:nvSpPr>
          <p:cNvPr id="4" name="TextBox 3"/>
          <p:cNvSpPr txBox="1"/>
          <p:nvPr/>
        </p:nvSpPr>
        <p:spPr>
          <a:xfrm>
            <a:off x="6888831" y="1828800"/>
            <a:ext cx="22551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buFont typeface="Courier New" pitchFamily="49" charset="0"/>
              <a:buChar char="o"/>
            </a:pPr>
            <a:r>
              <a:rPr lang="sr-Latn-CS" dirty="0" smtClean="0">
                <a:latin typeface="+mn-lt"/>
              </a:rPr>
              <a:t> Karakteristike kabla:</a:t>
            </a:r>
            <a:endParaRPr lang="sr-Latn-CS" sz="800" dirty="0" smtClean="0">
              <a:latin typeface="+mn-lt"/>
            </a:endParaRPr>
          </a:p>
          <a:p>
            <a:pPr marL="137160" lvl="1">
              <a:buFont typeface="Arial" pitchFamily="34" charset="0"/>
              <a:buChar char="•"/>
            </a:pPr>
            <a:r>
              <a:rPr lang="sr-Latn-CS" dirty="0" smtClean="0">
                <a:latin typeface="+mn-lt"/>
              </a:rPr>
              <a:t> oznaka kabla</a:t>
            </a:r>
          </a:p>
          <a:p>
            <a:pPr marL="137160" lvl="1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Calibri"/>
              </a:rPr>
              <a:t> tip kabla</a:t>
            </a:r>
            <a:endParaRPr lang="sr-Latn-CS" dirty="0" smtClean="0">
              <a:solidFill>
                <a:prstClr val="black"/>
              </a:solidFill>
              <a:latin typeface="+mn-lt"/>
            </a:endParaRPr>
          </a:p>
          <a:p>
            <a:pPr marL="137160" lvl="1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namena</a:t>
            </a:r>
          </a:p>
          <a:p>
            <a:pPr marL="137160" lvl="1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broj aktivnih </a:t>
            </a:r>
          </a:p>
          <a:p>
            <a:pPr marL="137160" lvl="1"/>
            <a:r>
              <a:rPr lang="sr-Latn-CS" dirty="0" smtClean="0">
                <a:solidFill>
                  <a:prstClr val="black"/>
                </a:solidFill>
                <a:latin typeface="+mn-lt"/>
              </a:rPr>
              <a:t>   vlakana</a:t>
            </a:r>
          </a:p>
          <a:p>
            <a:pPr marL="137160" lvl="1"/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 marL="0" lvl="1"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Karaktristike cevi</a:t>
            </a:r>
          </a:p>
          <a:p>
            <a:pPr marL="0" lvl="1">
              <a:buFont typeface="Courier New" pitchFamily="49" charset="0"/>
              <a:buChar char="o"/>
            </a:pPr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 marL="0" lvl="1"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Karakteristike trase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      </a:t>
            </a:r>
            <a:r>
              <a:rPr lang="x-none" smtClean="0"/>
              <a:t>Prezentacija infrastrukture </a:t>
            </a:r>
            <a:br>
              <a:rPr lang="x-none" smtClean="0"/>
            </a:br>
            <a:r>
              <a:rPr lang="x-none" smtClean="0"/>
              <a:t>na mapi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      </a:t>
            </a:r>
            <a:r>
              <a:rPr lang="x-none" smtClean="0"/>
              <a:t>Prezentacija infrastrukture </a:t>
            </a:r>
            <a:br>
              <a:rPr lang="x-none" smtClean="0"/>
            </a:br>
            <a:r>
              <a:rPr lang="x-none" smtClean="0"/>
              <a:t>na mapi</a:t>
            </a:r>
            <a:endParaRPr lang="en-US" dirty="0"/>
          </a:p>
        </p:txBody>
      </p:sp>
      <p:pic>
        <p:nvPicPr>
          <p:cNvPr id="5" name="Content Placeholder 4" descr="sl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1" y="1905000"/>
            <a:ext cx="6781800" cy="4343400"/>
          </a:xfrm>
        </p:spPr>
      </p:pic>
      <p:sp>
        <p:nvSpPr>
          <p:cNvPr id="6" name="TextBox 5"/>
          <p:cNvSpPr txBox="1"/>
          <p:nvPr/>
        </p:nvSpPr>
        <p:spPr>
          <a:xfrm>
            <a:off x="6865491" y="1828800"/>
            <a:ext cx="22271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Karakteristike kabla</a:t>
            </a:r>
          </a:p>
          <a:p>
            <a:pPr>
              <a:buFont typeface="Courier New" pitchFamily="49" charset="0"/>
              <a:buChar char="o"/>
            </a:pPr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Karaktristike cevi</a:t>
            </a:r>
          </a:p>
          <a:p>
            <a:pPr>
              <a:buFont typeface="Courier New" pitchFamily="49" charset="0"/>
              <a:buChar char="o"/>
            </a:pPr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Karakteristike trase:</a:t>
            </a:r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opština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lokacija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naziv trase</a:t>
            </a:r>
          </a:p>
          <a:p>
            <a:pPr marL="137160"/>
            <a:endParaRPr lang="sr-Latn-CS" dirty="0" smtClean="0">
              <a:solidFill>
                <a:prstClr val="black"/>
              </a:solidFill>
              <a:latin typeface="+mn-lt"/>
            </a:endParaRPr>
          </a:p>
          <a:p>
            <a:pPr>
              <a:buFont typeface="Courier New" pitchFamily="49" charset="0"/>
              <a:buChar char="o"/>
            </a:pPr>
            <a:endParaRPr lang="sr-Latn-CS" dirty="0" smtClean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l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6739759" cy="434340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        </a:t>
            </a:r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      </a:t>
            </a:r>
            <a:r>
              <a:rPr lang="x-none" smtClean="0"/>
              <a:t>Prezentacija infrastrukture </a:t>
            </a:r>
            <a:br>
              <a:rPr lang="x-none" smtClean="0"/>
            </a:br>
            <a:r>
              <a:rPr lang="x-none" smtClean="0"/>
              <a:t>na mapi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1828800"/>
            <a:ext cx="214834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sr-Latn-CS" dirty="0" smtClean="0">
                <a:latin typeface="+mn-lt"/>
              </a:rPr>
              <a:t> Opcije za pretragu: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naziv lokacije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opština 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adresa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konstrukcija stuba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oblik stuba</a:t>
            </a:r>
          </a:p>
          <a:p>
            <a:pPr marL="137160">
              <a:buFont typeface="Arial" pitchFamily="34" charset="0"/>
              <a:buChar char="•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naziv operatora</a:t>
            </a:r>
          </a:p>
          <a:p>
            <a:pPr marL="137160"/>
            <a:endParaRPr lang="sr-Latn-CS" sz="800" dirty="0" smtClean="0">
              <a:solidFill>
                <a:prstClr val="black"/>
              </a:solidFill>
              <a:latin typeface="+mn-lt"/>
            </a:endParaRPr>
          </a:p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Rezultati pretrage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x-none" smtClean="0"/>
              <a:t> </a:t>
            </a:r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      </a:t>
            </a:r>
            <a:r>
              <a:rPr lang="x-none" smtClean="0"/>
              <a:t>Prezentacija infrastrukture </a:t>
            </a:r>
            <a:br>
              <a:rPr lang="x-none" smtClean="0"/>
            </a:br>
            <a:r>
              <a:rPr lang="x-none" smtClean="0"/>
              <a:t>na mapi</a:t>
            </a:r>
            <a:endParaRPr lang="en-US" dirty="0"/>
          </a:p>
        </p:txBody>
      </p:sp>
      <p:pic>
        <p:nvPicPr>
          <p:cNvPr id="5" name="Content Placeholder 4" descr="sl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1" y="1905000"/>
            <a:ext cx="6705599" cy="4343400"/>
          </a:xfrm>
        </p:spPr>
      </p:pic>
      <p:sp>
        <p:nvSpPr>
          <p:cNvPr id="6" name="TextBox 5"/>
          <p:cNvSpPr txBox="1"/>
          <p:nvPr/>
        </p:nvSpPr>
        <p:spPr>
          <a:xfrm>
            <a:off x="6865491" y="1828800"/>
            <a:ext cx="22785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Korišćenje </a:t>
            </a:r>
          </a:p>
          <a:p>
            <a:r>
              <a:rPr lang="sr-Latn-CS" dirty="0" smtClean="0">
                <a:solidFill>
                  <a:prstClr val="black"/>
                </a:solidFill>
                <a:latin typeface="+mn-lt"/>
              </a:rPr>
              <a:t>    standardnih alata za</a:t>
            </a:r>
          </a:p>
          <a:p>
            <a:r>
              <a:rPr lang="sr-Latn-CS" dirty="0" smtClean="0">
                <a:solidFill>
                  <a:prstClr val="black"/>
                </a:solidFill>
                <a:latin typeface="+mn-lt"/>
              </a:rPr>
              <a:t>    pretragu na mapi </a:t>
            </a:r>
          </a:p>
          <a:p>
            <a:pPr marL="137160"/>
            <a:r>
              <a:rPr lang="sr-Latn-CS" dirty="0" smtClean="0">
                <a:solidFill>
                  <a:prstClr val="black"/>
                </a:solidFill>
                <a:latin typeface="+mn-lt"/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sr-Latn-CS" dirty="0" smtClean="0">
                <a:solidFill>
                  <a:prstClr val="black"/>
                </a:solidFill>
                <a:latin typeface="+mn-lt"/>
              </a:rPr>
              <a:t> Primer:</a:t>
            </a:r>
          </a:p>
          <a:p>
            <a:pPr marL="137160"/>
            <a:r>
              <a:rPr lang="sr-Latn-CS" dirty="0" smtClean="0">
                <a:solidFill>
                  <a:prstClr val="black"/>
                </a:solidFill>
                <a:latin typeface="+mn-lt"/>
              </a:rPr>
              <a:t> Prikaz po</a:t>
            </a:r>
            <a:r>
              <a:rPr lang="en-US" dirty="0" err="1" smtClean="0">
                <a:solidFill>
                  <a:prstClr val="black"/>
                </a:solidFill>
                <a:latin typeface="+mn-lt"/>
              </a:rPr>
              <a:t>ligona</a:t>
            </a:r>
            <a:r>
              <a:rPr lang="sr-Latn-CS" dirty="0" smtClean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137160"/>
            <a:r>
              <a:rPr lang="sr-Latn-CS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u </a:t>
            </a:r>
            <a:r>
              <a:rPr lang="en-US" dirty="0" err="1" smtClean="0">
                <a:solidFill>
                  <a:prstClr val="black"/>
                </a:solidFill>
                <a:latin typeface="+mn-lt"/>
              </a:rPr>
              <a:t>kome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sr-Latn-CS" dirty="0" smtClean="0">
                <a:solidFill>
                  <a:prstClr val="black"/>
                </a:solidFill>
                <a:latin typeface="+mn-lt"/>
              </a:rPr>
              <a:t>su antenski </a:t>
            </a:r>
          </a:p>
          <a:p>
            <a:pPr marL="137160"/>
            <a:r>
              <a:rPr lang="sr-Latn-CS" dirty="0" smtClean="0">
                <a:solidFill>
                  <a:prstClr val="black"/>
                </a:solidFill>
                <a:latin typeface="+mn-lt"/>
              </a:rPr>
              <a:t> stubovi od interesa</a:t>
            </a:r>
          </a:p>
          <a:p>
            <a:endParaRPr lang="sr-Latn-CS" dirty="0" smtClean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868362"/>
          </a:xfrm>
        </p:spPr>
        <p:txBody>
          <a:bodyPr/>
          <a:lstStyle/>
          <a:p>
            <a:r>
              <a:rPr lang="sr-Latn-CS" dirty="0" smtClean="0"/>
              <a:t>Obaveze operatora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54563"/>
          </a:xfrm>
        </p:spPr>
        <p:txBody>
          <a:bodyPr/>
          <a:lstStyle/>
          <a:p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x-none" sz="2800" smtClean="0"/>
              <a:t>Operatori </a:t>
            </a:r>
            <a:r>
              <a:rPr lang="x-none" sz="2800" dirty="0" smtClean="0"/>
              <a:t>koji su zainteresovani da iznajmljuju infrastrukturu dužni su da u roku od </a:t>
            </a:r>
            <a:r>
              <a:rPr lang="en-US" sz="2800" dirty="0" smtClean="0"/>
              <a:t>6</a:t>
            </a:r>
            <a:r>
              <a:rPr lang="x-none" sz="2800" dirty="0" smtClean="0"/>
              <a:t> meseci od uspostavljanja Baze dostave tražene podatke</a:t>
            </a:r>
            <a:endParaRPr lang="en-US" sz="2800" dirty="0" smtClean="0"/>
          </a:p>
          <a:p>
            <a:pPr>
              <a:buFont typeface="Courier New" pitchFamily="49" charset="0"/>
              <a:buChar char="o"/>
            </a:pPr>
            <a:r>
              <a:rPr lang="x-none" sz="2800" dirty="0" smtClean="0"/>
              <a:t>U slučaju izgradnje nove infrastrukture koja je predmet iznajmljivanja</a:t>
            </a:r>
            <a:r>
              <a:rPr lang="en-US" sz="2800" dirty="0" smtClean="0"/>
              <a:t>, </a:t>
            </a:r>
            <a:r>
              <a:rPr lang="x-none" sz="2800" dirty="0" smtClean="0"/>
              <a:t>potrebno je dostaviti podatke u roku od </a:t>
            </a:r>
            <a:r>
              <a:rPr lang="en-US" sz="2800" dirty="0" smtClean="0"/>
              <a:t>15 </a:t>
            </a:r>
            <a:r>
              <a:rPr lang="x-none" sz="2800" smtClean="0"/>
              <a:t>dana </a:t>
            </a:r>
            <a:endParaRPr lang="en-US" sz="2800" dirty="0" smtClean="0"/>
          </a:p>
          <a:p>
            <a:pPr>
              <a:buFont typeface="Courier New" pitchFamily="49" charset="0"/>
              <a:buChar char="o"/>
            </a:pPr>
            <a:r>
              <a:rPr lang="x-none" sz="2800" dirty="0" smtClean="0"/>
              <a:t>Operatori su dužni da ažuriraju podatke najmanje jednom u </a:t>
            </a:r>
            <a:r>
              <a:rPr lang="en-US" sz="2800" dirty="0" smtClean="0"/>
              <a:t>3 m</a:t>
            </a:r>
            <a:r>
              <a:rPr lang="x-none" sz="2800" dirty="0" smtClean="0"/>
              <a:t>eseca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0"/>
            <a:ext cx="8229600" cy="1143000"/>
          </a:xfrm>
        </p:spPr>
        <p:txBody>
          <a:bodyPr/>
          <a:lstStyle/>
          <a:p>
            <a:r>
              <a:rPr lang="x-none" b="1" dirty="0" smtClean="0"/>
              <a:t>Razvoj 4G mreže u Srbiji</a:t>
            </a:r>
            <a:endParaRPr lang="en-US" b="1" dirty="0"/>
          </a:p>
        </p:txBody>
      </p:sp>
      <p:pic>
        <p:nvPicPr>
          <p:cNvPr id="1026" name="Picture 2" descr="http://www.archos.com/img/products/smartphones/helium/archos_50bhelium/archos_50bhelium_4G_LTE_cap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352800"/>
            <a:ext cx="4762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sr-Latn-CS" dirty="0" smtClean="0"/>
              <a:t>Uloga RATEL-a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Aktivnosti RATEL-a zasnivaju se na: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podsticanju konkurencije elektronskih mreža i usluga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unapređivanju njihovog kapaciteta i kvaliteta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razvoju tržišta elektronskih komunikacija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zaštiti interesa korisnika elektronskih komunikacija</a:t>
            </a:r>
          </a:p>
          <a:p>
            <a:pPr marL="347472" lvl="1">
              <a:buFont typeface="Courier New" pitchFamily="49" charset="0"/>
              <a:buChar char="o"/>
            </a:pPr>
            <a:endParaRPr lang="sr-Latn-CS" sz="800" dirty="0" smtClean="0"/>
          </a:p>
          <a:p>
            <a:pPr marL="347472" lvl="1">
              <a:buFont typeface="Courier New" pitchFamily="49" charset="0"/>
              <a:buChar char="o"/>
            </a:pPr>
            <a:r>
              <a:rPr lang="sr-Latn-CS" dirty="0" smtClean="0"/>
              <a:t>U skladu sa tim, RATEL je sproveo javna nadmetanja za frekvencije kojima je omogućeno uvođenje usluga četvrte generacije (4G)</a:t>
            </a:r>
          </a:p>
          <a:p>
            <a:pPr lvl="1">
              <a:buNone/>
            </a:pPr>
            <a:endParaRPr lang="sr-Latn-CS" sz="24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sr-Latn-CS" dirty="0" smtClean="0"/>
              <a:t>Javni pozivi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/>
              <a:t>U 2015. </a:t>
            </a:r>
            <a:r>
              <a:rPr lang="en-US" sz="2800" dirty="0" err="1" smtClean="0"/>
              <a:t>godini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sprovedena</a:t>
            </a:r>
            <a:r>
              <a:rPr lang="en-US" sz="2800" dirty="0" smtClean="0"/>
              <a:t> </a:t>
            </a:r>
            <a:r>
              <a:rPr lang="en-US" sz="2800" dirty="0" err="1" smtClean="0"/>
              <a:t>javna</a:t>
            </a:r>
            <a:r>
              <a:rPr lang="en-US" sz="2800" dirty="0" smtClean="0"/>
              <a:t> </a:t>
            </a:r>
            <a:r>
              <a:rPr lang="en-US" sz="2800" dirty="0" err="1" smtClean="0"/>
              <a:t>nadmetanja</a:t>
            </a:r>
            <a:r>
              <a:rPr lang="en-US" sz="2800" dirty="0" smtClean="0"/>
              <a:t> </a:t>
            </a:r>
            <a:r>
              <a:rPr lang="en-US" sz="2800" dirty="0" err="1" smtClean="0"/>
              <a:t>za</a:t>
            </a:r>
            <a:r>
              <a:rPr lang="en-US" sz="2800" dirty="0" smtClean="0"/>
              <a:t> </a:t>
            </a:r>
            <a:r>
              <a:rPr lang="en-US" sz="2800" dirty="0" err="1" smtClean="0"/>
              <a:t>frekvencije</a:t>
            </a:r>
            <a:r>
              <a:rPr lang="en-US" sz="2800" dirty="0" smtClean="0"/>
              <a:t>: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sr-Latn-CS" sz="2800" dirty="0" smtClean="0"/>
              <a:t>1710-1785/1805-1880 MHz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sr-Latn-CS" sz="2800" dirty="0" smtClean="0"/>
              <a:t>791-821/832-862 MHz - digitalna dividenda</a:t>
            </a:r>
          </a:p>
          <a:p>
            <a:pPr marL="742950" lvl="2" indent="-342900">
              <a:buFont typeface="Arial" pitchFamily="34" charset="0"/>
              <a:buChar char="•"/>
            </a:pPr>
            <a:endParaRPr lang="en-US" sz="800" dirty="0" smtClean="0"/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U </a:t>
            </a:r>
            <a:r>
              <a:rPr lang="en-US" sz="2800" dirty="0" err="1" smtClean="0"/>
              <a:t>februaru</a:t>
            </a:r>
            <a:r>
              <a:rPr lang="en-US" sz="2800" dirty="0" smtClean="0"/>
              <a:t> 2016.</a:t>
            </a:r>
            <a:r>
              <a:rPr lang="sr-Latn-CS" sz="2800" dirty="0" smtClean="0"/>
              <a:t> </a:t>
            </a:r>
            <a:r>
              <a:rPr lang="en-US" sz="2800" dirty="0" err="1" smtClean="0"/>
              <a:t>godine</a:t>
            </a:r>
            <a:r>
              <a:rPr lang="en-US" sz="2800" dirty="0" smtClean="0"/>
              <a:t> </a:t>
            </a:r>
            <a:r>
              <a:rPr lang="sr-Latn-CS" sz="2800" dirty="0" smtClean="0"/>
              <a:t>objavljen Javni poziv za prijavu lica koja nameravaju da koriste frekvencije iz frekvencijskih opsega: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3400-3600 MHz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3600-3800 MHz</a:t>
            </a:r>
          </a:p>
          <a:p>
            <a:pPr lvl="1">
              <a:buNone/>
            </a:pPr>
            <a:endParaRPr lang="en-US" dirty="0" smtClean="0"/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  Telekomunikaciona infrastruktura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Kvalitetna infrastruktura - </a:t>
            </a:r>
            <a:r>
              <a:rPr lang="en-US" sz="2800" dirty="0" err="1" smtClean="0"/>
              <a:t>jednostavno</a:t>
            </a:r>
            <a:r>
              <a:rPr lang="en-US" sz="2800" dirty="0" smtClean="0"/>
              <a:t> </a:t>
            </a:r>
            <a:r>
              <a:rPr lang="en-US" sz="2800" dirty="0" err="1" smtClean="0"/>
              <a:t>korišćenje</a:t>
            </a:r>
            <a:r>
              <a:rPr lang="en-US" sz="2800" dirty="0" smtClean="0"/>
              <a:t> </a:t>
            </a:r>
            <a:r>
              <a:rPr lang="en-US" sz="2800" dirty="0" err="1" smtClean="0"/>
              <a:t>savremenih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informacionih</a:t>
            </a:r>
            <a:r>
              <a:rPr lang="en-US" sz="2800" dirty="0" smtClean="0"/>
              <a:t> </a:t>
            </a:r>
            <a:r>
              <a:rPr lang="en-US" sz="2800" dirty="0" err="1" smtClean="0"/>
              <a:t>servisa</a:t>
            </a:r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Cilj:</a:t>
            </a:r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Optimizacija korišćenja infrastrukture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Izbegavanje troškova postavljanja novih  mreža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Bolje planiranje mreža</a:t>
            </a:r>
            <a:r>
              <a:rPr lang="en-US" dirty="0" smtClean="0"/>
              <a:t>/</a:t>
            </a:r>
            <a:r>
              <a:rPr lang="x-none" smtClean="0"/>
              <a:t>deljenje troškova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Ubrzanje izgradnje mreža nove generacije, NGN</a:t>
            </a:r>
            <a:r>
              <a:rPr lang="sr-Latn-CS" dirty="0" smtClean="0"/>
              <a:t> </a:t>
            </a:r>
          </a:p>
          <a:p>
            <a:pPr lvl="1">
              <a:buNone/>
            </a:pPr>
            <a:endParaRPr lang="sr-Latn-CS" sz="800" dirty="0" smtClean="0"/>
          </a:p>
          <a:p>
            <a:pPr marL="347472" lvl="1">
              <a:buNone/>
            </a:pPr>
            <a:r>
              <a:rPr lang="sr-Latn-CS" dirty="0" smtClean="0"/>
              <a:t>	RATEL je </a:t>
            </a:r>
            <a:r>
              <a:rPr lang="en-US" dirty="0" err="1" smtClean="0"/>
              <a:t>zapo</a:t>
            </a:r>
            <a:r>
              <a:rPr lang="x-none" smtClean="0"/>
              <a:t>čeo </a:t>
            </a:r>
            <a:r>
              <a:rPr lang="sr-Latn-CS" dirty="0" smtClean="0"/>
              <a:t>implementaciju </a:t>
            </a:r>
            <a:r>
              <a:rPr lang="x-none" i="1" smtClean="0"/>
              <a:t>B</a:t>
            </a:r>
            <a:r>
              <a:rPr lang="en-US" i="1" dirty="0" smtClean="0"/>
              <a:t>a</a:t>
            </a:r>
            <a:r>
              <a:rPr lang="x-none" i="1" smtClean="0"/>
              <a:t>z</a:t>
            </a:r>
            <a:r>
              <a:rPr lang="sr-Latn-CS" i="1" dirty="0" smtClean="0"/>
              <a:t>e</a:t>
            </a:r>
            <a:r>
              <a:rPr lang="x-none" i="1" smtClean="0"/>
              <a:t> podataka</a:t>
            </a:r>
            <a:endParaRPr lang="sr-Latn-CS" i="1" dirty="0" smtClean="0"/>
          </a:p>
          <a:p>
            <a:pPr marL="347472" lvl="1">
              <a:buNone/>
            </a:pPr>
            <a:r>
              <a:rPr lang="sr-Latn-CS" i="1" dirty="0" smtClean="0"/>
              <a:t>	</a:t>
            </a:r>
            <a:r>
              <a:rPr lang="x-none" i="1" smtClean="0"/>
              <a:t>o</a:t>
            </a:r>
            <a:r>
              <a:rPr lang="sr-Latn-CS" i="1" dirty="0" smtClean="0"/>
              <a:t> </a:t>
            </a:r>
            <a:r>
              <a:rPr lang="x-none" i="1" smtClean="0"/>
              <a:t>kapacitetima</a:t>
            </a:r>
            <a:r>
              <a:rPr lang="sr-Latn-CS" i="1" dirty="0" smtClean="0"/>
              <a:t> elektronske komunikacione mreže </a:t>
            </a:r>
            <a:endParaRPr lang="sr-Latn-C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sr-Latn-CS" dirty="0" smtClean="0"/>
              <a:t> RF opseg - 1800 MHz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Bef>
                <a:spcPts val="50"/>
              </a:spcBef>
              <a:buNone/>
            </a:pPr>
            <a:endParaRPr lang="sr-Latn-CS" sz="800" dirty="0" smtClean="0"/>
          </a:p>
          <a:p>
            <a:pPr>
              <a:spcBef>
                <a:spcPts val="50"/>
              </a:spcBef>
            </a:pPr>
            <a:endParaRPr lang="sr-Latn-CS" sz="2800" dirty="0" smtClean="0"/>
          </a:p>
          <a:p>
            <a:pPr>
              <a:spcBef>
                <a:spcPts val="50"/>
              </a:spcBef>
              <a:buFont typeface="Courier New" pitchFamily="49" charset="0"/>
              <a:buChar char="o"/>
            </a:pPr>
            <a:r>
              <a:rPr lang="sr-Latn-CS" sz="2800" dirty="0" smtClean="0"/>
              <a:t>Pružanje javne elektronske komunikacione usluge za standard GSM 1800/MFCN uključujući i IMT, na tehnološki neutralnoj osnovi</a:t>
            </a: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Izdate pojedinačne dozvole operatorima: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Preduzeće za telekomunikacije Telekom Srbija a.d.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Telenor d.o.o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Vip mobile d.o.o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err="1" smtClean="0"/>
              <a:t>Svaki</a:t>
            </a:r>
            <a:r>
              <a:rPr lang="en-US" sz="2800" dirty="0" smtClean="0"/>
              <a:t> operator </a:t>
            </a:r>
            <a:r>
              <a:rPr lang="en-US" sz="2800" dirty="0" err="1" smtClean="0"/>
              <a:t>dobio</a:t>
            </a:r>
            <a:r>
              <a:rPr lang="en-US" sz="2800" dirty="0" smtClean="0"/>
              <a:t> </a:t>
            </a:r>
            <a:r>
              <a:rPr lang="en-US" sz="2800" dirty="0" err="1" smtClean="0"/>
              <a:t>dva</a:t>
            </a:r>
            <a:r>
              <a:rPr lang="en-US" sz="2800" dirty="0" smtClean="0"/>
              <a:t> </a:t>
            </a:r>
            <a:r>
              <a:rPr lang="sr-Latn-CS" sz="2800" dirty="0" smtClean="0"/>
              <a:t>uparena </a:t>
            </a:r>
            <a:r>
              <a:rPr lang="en-US" sz="2800" dirty="0" err="1" smtClean="0"/>
              <a:t>frekvencijska</a:t>
            </a:r>
            <a:r>
              <a:rPr lang="en-US" sz="2800" dirty="0" smtClean="0"/>
              <a:t> </a:t>
            </a:r>
            <a:r>
              <a:rPr lang="en-US" sz="2800" dirty="0" err="1" smtClean="0"/>
              <a:t>bloka</a:t>
            </a:r>
            <a:r>
              <a:rPr lang="en-US" sz="2800" dirty="0" smtClean="0"/>
              <a:t> </a:t>
            </a:r>
            <a:r>
              <a:rPr lang="en-US" sz="2800" dirty="0" err="1" smtClean="0"/>
              <a:t>od</a:t>
            </a:r>
            <a:r>
              <a:rPr lang="sr-Latn-CS" sz="2800" dirty="0" smtClean="0"/>
              <a:t> </a:t>
            </a:r>
            <a:r>
              <a:rPr lang="en-US" sz="2800" dirty="0" smtClean="0"/>
              <a:t>5 MHz</a:t>
            </a:r>
            <a:endParaRPr lang="sr-Latn-C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>RF opseg - 800 MHz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Pružanje javne elektronske komunikacione usluge za sistem IMT (IMT-2000 i IMT-Advanced), na tehnološki neutralnoj osnovi</a:t>
            </a: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Izdate dozvole operatorima: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Preduzeće za telekomunikacije Telekom Srbija a.d.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Telenor d.o.o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Vip mobile d.o.o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err="1" smtClean="0"/>
              <a:t>Svaki</a:t>
            </a:r>
            <a:r>
              <a:rPr lang="en-US" sz="2800" dirty="0" smtClean="0"/>
              <a:t> operator </a:t>
            </a:r>
            <a:r>
              <a:rPr lang="en-US" sz="2800" dirty="0" err="1" smtClean="0"/>
              <a:t>dobio</a:t>
            </a:r>
            <a:r>
              <a:rPr lang="en-US" sz="2800" dirty="0" smtClean="0"/>
              <a:t> </a:t>
            </a:r>
            <a:r>
              <a:rPr lang="en-US" sz="2800" dirty="0" err="1" smtClean="0"/>
              <a:t>dva</a:t>
            </a:r>
            <a:r>
              <a:rPr lang="sr-Latn-CS" sz="2800" dirty="0" smtClean="0"/>
              <a:t> uparena</a:t>
            </a:r>
            <a:r>
              <a:rPr lang="en-US" sz="2800" dirty="0" smtClean="0"/>
              <a:t> </a:t>
            </a:r>
            <a:r>
              <a:rPr lang="en-US" sz="2800" dirty="0" err="1" smtClean="0"/>
              <a:t>frekvencijska</a:t>
            </a:r>
            <a:r>
              <a:rPr lang="en-US" sz="2800" dirty="0" smtClean="0"/>
              <a:t> </a:t>
            </a:r>
            <a:r>
              <a:rPr lang="en-US" sz="2800" dirty="0" err="1" smtClean="0"/>
              <a:t>bloka</a:t>
            </a:r>
            <a:r>
              <a:rPr lang="en-US" sz="2800" dirty="0" smtClean="0"/>
              <a:t> </a:t>
            </a:r>
            <a:r>
              <a:rPr lang="en-US" sz="2800" dirty="0" err="1" smtClean="0"/>
              <a:t>od</a:t>
            </a:r>
            <a:r>
              <a:rPr lang="sr-Latn-CS" sz="2800" dirty="0" smtClean="0"/>
              <a:t> </a:t>
            </a:r>
            <a:r>
              <a:rPr lang="en-US" sz="2800" dirty="0" smtClean="0"/>
              <a:t>5 MHz</a:t>
            </a:r>
            <a:endParaRPr lang="sr-Latn-C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Frekvencije iz opsega</a:t>
            </a:r>
            <a:br>
              <a:rPr lang="sr-Latn-CS" dirty="0" smtClean="0"/>
            </a:br>
            <a:r>
              <a:rPr lang="sr-Latn-CS" dirty="0" smtClean="0"/>
              <a:t>3400-3600MHz i 3600-3800MHz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Javni poziv za lica koja nameravaju da koriste frekvencije iz ovih opsega, dostupan na Internet stranici RATEL-a</a:t>
            </a:r>
          </a:p>
          <a:p>
            <a:pPr>
              <a:buFont typeface="Courier New" pitchFamily="49" charset="0"/>
              <a:buChar char="o"/>
            </a:pP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Koriste se za: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 širokopojasne bežične pristupne sisteme (BWA) 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 mobilne/fiksne komunikacione mreže (MFCN)</a:t>
            </a:r>
          </a:p>
          <a:p>
            <a:endParaRPr lang="sr-Latn-C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Očekuje se da će biti izdate pojedinačne dozvole za regionalno i nacionalno pokrivanje</a:t>
            </a: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Svaki opseg sadrži 40 osnovnih frekvencijskih opsega, širine 5 MHz</a:t>
            </a: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Primenom LTE tehnologije, uz širinu opsega  od     100 MHz, moguće je dostići brzine prenosa podataka i do 1Gbps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/>
            </a:r>
            <a:br>
              <a:rPr lang="sr-Latn-CS" dirty="0" smtClean="0"/>
            </a:br>
            <a:r>
              <a:rPr lang="sr-Latn-CS" dirty="0" smtClean="0"/>
              <a:t>Frekvencije iz opsega</a:t>
            </a:r>
            <a:br>
              <a:rPr lang="sr-Latn-CS" dirty="0" smtClean="0"/>
            </a:br>
            <a:r>
              <a:rPr lang="sr-Latn-CS" dirty="0" smtClean="0"/>
              <a:t>3400-3600MHz i 3600-3800MHz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>Razvoj mreže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Šta donosi razvoj LTE tehnologije u Srbiji?</a:t>
            </a:r>
          </a:p>
          <a:p>
            <a:pPr>
              <a:buFont typeface="Courier New" pitchFamily="49" charset="0"/>
              <a:buChar char="o"/>
            </a:pPr>
            <a:endParaRPr lang="sr-Latn-CS" sz="800" dirty="0" smtClean="0"/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Veće brzine protoka:  do 150 Mbps na DL i do 50 Mbps na UL</a:t>
            </a:r>
            <a:endParaRPr lang="sr-Latn-CS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Gledanje video fajlova visokog kvaliteta (u HD rezoluciji)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Brži pristup aplikacijama poput video sadržaja (Youtube, streaming, mobile TV...)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Razvoj VoLTE (Voice over LTE) usluge</a:t>
            </a:r>
          </a:p>
          <a:p>
            <a:endParaRPr lang="sr-Latn-C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>Razvoj mreže</a:t>
            </a:r>
            <a:endParaRPr lang="en-US" dirty="0"/>
          </a:p>
        </p:txBody>
      </p:sp>
      <p:pic>
        <p:nvPicPr>
          <p:cNvPr id="5" name="Content Placeholder 4" descr="brzine prenos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1" y="1447800"/>
            <a:ext cx="8507914" cy="4845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>Razvoj mreže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endParaRPr lang="sr-Latn-CS" sz="800" dirty="0" smtClean="0"/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LTE Advanced – primena Carrier </a:t>
            </a:r>
            <a:r>
              <a:rPr lang="en-US" dirty="0" smtClean="0"/>
              <a:t>A</a:t>
            </a:r>
            <a:r>
              <a:rPr lang="sr-Latn-CS" dirty="0" smtClean="0"/>
              <a:t>ggregation tehnike</a:t>
            </a:r>
            <a:r>
              <a:rPr lang="en-US" dirty="0" smtClean="0"/>
              <a:t> (2 x 20 MHz),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sr-Latn-CS" dirty="0" smtClean="0"/>
              <a:t>čemu se dostižu brzine protoka i do 300 Mbps na DL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MiFi tehnologija i mobilni internet po brzini protoka konkurencija WiFi tehnologiji – WiFi teorijski dostiže brzine i do 150 Mbps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Poboljšanje IPTV usluge – </a:t>
            </a:r>
            <a:r>
              <a:rPr lang="en-US" dirty="0" err="1" smtClean="0"/>
              <a:t>konkuren</a:t>
            </a:r>
            <a:r>
              <a:rPr lang="sr-Latn-CS" dirty="0" smtClean="0"/>
              <a:t>cija</a:t>
            </a:r>
            <a:r>
              <a:rPr lang="en-US" dirty="0" smtClean="0"/>
              <a:t> </a:t>
            </a:r>
            <a:r>
              <a:rPr lang="en-US" dirty="0" err="1" smtClean="0"/>
              <a:t>kablovskoj</a:t>
            </a:r>
            <a:r>
              <a:rPr lang="en-US" dirty="0" smtClean="0"/>
              <a:t> </a:t>
            </a:r>
            <a:r>
              <a:rPr lang="en-US" dirty="0" err="1" smtClean="0"/>
              <a:t>televiziji</a:t>
            </a:r>
            <a:endParaRPr lang="sr-Latn-CS" dirty="0" smtClean="0"/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Nove investicije u razvoj telekomunikacione infrastrukture</a:t>
            </a:r>
          </a:p>
          <a:p>
            <a:pPr lvl="1">
              <a:buFont typeface="Courier New" pitchFamily="49" charset="0"/>
              <a:buChar char="o"/>
            </a:pPr>
            <a:endParaRPr lang="sr-Latn-CS" dirty="0" smtClean="0"/>
          </a:p>
          <a:p>
            <a:pPr>
              <a:buNone/>
            </a:pPr>
            <a:endParaRPr lang="sr-Latn-CS" dirty="0" smtClean="0"/>
          </a:p>
          <a:p>
            <a:endParaRPr lang="sr-Latn-C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r>
              <a:rPr lang="sr-Latn-CS" dirty="0" smtClean="0"/>
              <a:t>Hvala na pažnji!</a:t>
            </a:r>
            <a:endParaRPr lang="en-US" dirty="0"/>
          </a:p>
        </p:txBody>
      </p:sp>
      <p:pic>
        <p:nvPicPr>
          <p:cNvPr id="7" name="Content Placeholder 6" descr="Palmoticev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2667000"/>
            <a:ext cx="3810000" cy="2687441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57200" y="2667000"/>
            <a:ext cx="4343400" cy="2743200"/>
          </a:xfrm>
        </p:spPr>
        <p:txBody>
          <a:bodyPr/>
          <a:lstStyle/>
          <a:p>
            <a:pPr>
              <a:buNone/>
            </a:pPr>
            <a:r>
              <a:rPr lang="sr-Latn-CS" dirty="0" smtClean="0"/>
              <a:t>Regulatorna agencija za</a:t>
            </a:r>
          </a:p>
          <a:p>
            <a:pPr>
              <a:buNone/>
            </a:pPr>
            <a:r>
              <a:rPr lang="sr-Latn-CS" dirty="0" smtClean="0"/>
              <a:t>elektronske komunikacije i</a:t>
            </a:r>
          </a:p>
          <a:p>
            <a:pPr>
              <a:buNone/>
            </a:pPr>
            <a:r>
              <a:rPr lang="sr-Latn-CS" dirty="0" smtClean="0"/>
              <a:t>poštanske usluge - RATEL</a:t>
            </a:r>
          </a:p>
          <a:p>
            <a:pPr>
              <a:buNone/>
            </a:pPr>
            <a:r>
              <a:rPr lang="sr-Latn-CS" dirty="0" smtClean="0"/>
              <a:t>Palmotićeva 2, Beograd</a:t>
            </a:r>
          </a:p>
          <a:p>
            <a:pPr>
              <a:buNone/>
            </a:pPr>
            <a:endParaRPr lang="sr-Latn-CS" sz="800" u="sng" dirty="0" smtClean="0"/>
          </a:p>
          <a:p>
            <a:pPr>
              <a:buNone/>
            </a:pPr>
            <a:r>
              <a:rPr lang="sr-Latn-CS" u="sng" dirty="0" smtClean="0"/>
              <a:t>www.ratel.rs</a:t>
            </a:r>
          </a:p>
          <a:p>
            <a:pPr>
              <a:buNone/>
            </a:pPr>
            <a:endParaRPr lang="sr-Latn-C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r>
              <a:rPr lang="sr-Latn-CS" dirty="0" smtClean="0"/>
              <a:t>   </a:t>
            </a:r>
            <a:br>
              <a:rPr lang="sr-Latn-CS" dirty="0" smtClean="0"/>
            </a:br>
            <a:r>
              <a:rPr lang="sr-Latn-CS" dirty="0" smtClean="0"/>
              <a:t>  Preduslovi za formiranje Baze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U</a:t>
            </a:r>
            <a:r>
              <a:rPr lang="x-none" sz="2800" smtClean="0"/>
              <a:t> julu</a:t>
            </a:r>
            <a:r>
              <a:rPr lang="en-US" sz="2800" dirty="0" smtClean="0"/>
              <a:t> 2015</a:t>
            </a:r>
            <a:r>
              <a:rPr lang="sr-Latn-CS" sz="2800" dirty="0" smtClean="0"/>
              <a:t>. godine usvojen </a:t>
            </a:r>
          </a:p>
          <a:p>
            <a:pPr marL="347472" lvl="1">
              <a:spcBef>
                <a:spcPts val="0"/>
              </a:spcBef>
              <a:buNone/>
            </a:pPr>
            <a:r>
              <a:rPr lang="sr-Latn-CS" i="1" dirty="0" smtClean="0"/>
              <a:t>	</a:t>
            </a:r>
            <a:r>
              <a:rPr lang="x-none" i="1" smtClean="0"/>
              <a:t>Pravilnik o načinu prikupljanja i objavljivanja</a:t>
            </a:r>
            <a:endParaRPr lang="sr-Latn-CS" i="1" dirty="0" smtClean="0"/>
          </a:p>
          <a:p>
            <a:pPr marL="347472" lvl="1">
              <a:spcBef>
                <a:spcPts val="0"/>
              </a:spcBef>
              <a:buNone/>
            </a:pPr>
            <a:r>
              <a:rPr lang="sr-Latn-CS" i="1" dirty="0" smtClean="0"/>
              <a:t>	</a:t>
            </a:r>
            <a:r>
              <a:rPr lang="x-none" i="1" smtClean="0"/>
              <a:t>podataka o vrsti, raspoloživosti i geografskoj lokaciji</a:t>
            </a:r>
            <a:endParaRPr lang="sr-Latn-CS" i="1" dirty="0" smtClean="0"/>
          </a:p>
          <a:p>
            <a:pPr marL="347472" lvl="1">
              <a:spcBef>
                <a:spcPts val="0"/>
              </a:spcBef>
              <a:buNone/>
            </a:pPr>
            <a:r>
              <a:rPr lang="sr-Latn-CS" i="1" dirty="0" smtClean="0"/>
              <a:t>	</a:t>
            </a:r>
            <a:r>
              <a:rPr lang="x-none" i="1" smtClean="0"/>
              <a:t>kapaciteta elektronske komunikacione mreže</a:t>
            </a:r>
            <a:endParaRPr lang="en-US" sz="2800" dirty="0" smtClean="0"/>
          </a:p>
          <a:p>
            <a:pPr algn="just">
              <a:buFont typeface="Courier New" pitchFamily="49" charset="0"/>
              <a:buChar char="o"/>
            </a:pPr>
            <a:r>
              <a:rPr lang="sr-Latn-CS" sz="2800" dirty="0" smtClean="0"/>
              <a:t>Baza podataka s</a:t>
            </a:r>
            <a:r>
              <a:rPr lang="x-none" sz="2800" smtClean="0"/>
              <a:t>adrži detaljne geografske i strukturne podatke o telekomunikacionoj infrastrukturi u Srbiji koja je predmet iznajmljivanja</a:t>
            </a:r>
            <a:endParaRPr lang="sr-Latn-CS" sz="2800" dirty="0" smtClean="0"/>
          </a:p>
          <a:p>
            <a:pPr algn="just">
              <a:buFont typeface="Courier New" pitchFamily="49" charset="0"/>
              <a:buChar char="o"/>
            </a:pPr>
            <a:r>
              <a:rPr lang="sr-Latn-CS" sz="2800" dirty="0" smtClean="0"/>
              <a:t>Republički geodetski zavod obezbedio geodetske podloge za prostorno prikazivanje podataka u Bazi</a:t>
            </a: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sr-Latn-CS" dirty="0" smtClean="0"/>
              <a:t>Baza podataka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x-none" sz="2800" smtClean="0"/>
              <a:t>Implementacija </a:t>
            </a:r>
            <a:r>
              <a:rPr lang="x-none" sz="2800" dirty="0" smtClean="0"/>
              <a:t>B</a:t>
            </a:r>
            <a:r>
              <a:rPr lang="en-US" sz="2800" dirty="0" smtClean="0"/>
              <a:t>a</a:t>
            </a:r>
            <a:r>
              <a:rPr lang="x-none" sz="2800" dirty="0" smtClean="0"/>
              <a:t>ze podataka o kapacitetima </a:t>
            </a:r>
            <a:r>
              <a:rPr lang="x-none" sz="2800" smtClean="0"/>
              <a:t>sa testnim podacima</a:t>
            </a:r>
            <a:r>
              <a:rPr lang="en-US" sz="2800" smtClean="0"/>
              <a:t> </a:t>
            </a:r>
            <a:r>
              <a:rPr lang="sr-Latn-CS" sz="2800" dirty="0" smtClean="0"/>
              <a:t>- </a:t>
            </a:r>
            <a:r>
              <a:rPr lang="x-none" sz="2800" smtClean="0"/>
              <a:t>trenutna faza</a:t>
            </a:r>
            <a:r>
              <a:rPr lang="en-US" sz="2800" dirty="0" smtClean="0"/>
              <a:t> </a:t>
            </a:r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K</a:t>
            </a:r>
            <a:r>
              <a:rPr lang="x-none" sz="2800" smtClean="0"/>
              <a:t>rajnji rok</a:t>
            </a:r>
            <a:r>
              <a:rPr lang="sr-Latn-CS" sz="2800" dirty="0" smtClean="0"/>
              <a:t> implementacije Baze u RATEL-u je </a:t>
            </a:r>
            <a:r>
              <a:rPr lang="x-none" sz="2800" smtClean="0"/>
              <a:t>jul 2016</a:t>
            </a:r>
            <a:r>
              <a:rPr lang="sr-Latn-CS" sz="2800" dirty="0" smtClean="0"/>
              <a:t>. godine</a:t>
            </a: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Predviđeni rok za uspostavljanje Baze je početak 2017.</a:t>
            </a:r>
            <a:r>
              <a:rPr lang="en-US" sz="2800" smtClean="0"/>
              <a:t> </a:t>
            </a:r>
            <a:r>
              <a:rPr lang="sr-Latn-CS" sz="2800" smtClean="0"/>
              <a:t>godine</a:t>
            </a:r>
            <a:endParaRPr lang="en-US" sz="2800" dirty="0" smtClean="0"/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RATEL </a:t>
            </a:r>
            <a:r>
              <a:rPr lang="x-none" sz="2800" smtClean="0"/>
              <a:t>je odgovoran za</a:t>
            </a:r>
            <a:r>
              <a:rPr lang="sr-Latn-CS" sz="28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u</a:t>
            </a:r>
            <a:r>
              <a:rPr lang="x-none" smtClean="0"/>
              <a:t>spostavljanje</a:t>
            </a:r>
            <a:r>
              <a:rPr lang="sr-Latn-CS" dirty="0" smtClean="0"/>
              <a:t> i</a:t>
            </a:r>
            <a:r>
              <a:rPr lang="x-none" smtClean="0"/>
              <a:t> održavanje </a:t>
            </a:r>
            <a:r>
              <a:rPr lang="sr-Latn-CS" dirty="0" smtClean="0"/>
              <a:t>Baze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f</a:t>
            </a:r>
            <a:r>
              <a:rPr lang="x-none" smtClean="0"/>
              <a:t>inansiranje Baze</a:t>
            </a:r>
            <a:r>
              <a:rPr lang="sr-Latn-CS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sr-Latn-CS" dirty="0" smtClean="0"/>
              <a:t>upravljanje Bazom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x-none" smtClean="0"/>
              <a:t>Baza podataka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x-none" sz="2800" smtClean="0"/>
              <a:t>Ko može da pristupi </a:t>
            </a:r>
            <a:r>
              <a:rPr lang="sr-Latn-CS" sz="2800" dirty="0" smtClean="0"/>
              <a:t>B</a:t>
            </a:r>
            <a:r>
              <a:rPr lang="x-none" sz="2800" smtClean="0"/>
              <a:t>azi</a:t>
            </a:r>
            <a:r>
              <a:rPr lang="en-US" sz="2800" dirty="0" smtClean="0"/>
              <a:t>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Adminis</a:t>
            </a:r>
            <a:r>
              <a:rPr lang="x-none" smtClean="0"/>
              <a:t>trator</a:t>
            </a:r>
            <a:r>
              <a:rPr lang="en-US" dirty="0" smtClean="0"/>
              <a:t> (RATEL)</a:t>
            </a:r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Operatori elektronskih komunikacionih mreža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Drugi subjekti koji poseduju telekomunikacionu infrastrukturu ili su zainteresovani za </a:t>
            </a:r>
            <a:r>
              <a:rPr lang="sr-Latn-CS" dirty="0" smtClean="0"/>
              <a:t>uzimanje u zakup</a:t>
            </a:r>
            <a:r>
              <a:rPr lang="en-US" dirty="0" smtClean="0"/>
              <a:t>, </a:t>
            </a:r>
            <a:r>
              <a:rPr lang="x-none" smtClean="0"/>
              <a:t>uz saglasnost</a:t>
            </a:r>
            <a:r>
              <a:rPr lang="en-US" dirty="0" smtClean="0"/>
              <a:t> RATEL</a:t>
            </a:r>
            <a:r>
              <a:rPr lang="x-none" smtClean="0"/>
              <a:t>-a</a:t>
            </a:r>
            <a:r>
              <a:rPr lang="en-US" dirty="0" smtClean="0"/>
              <a:t> </a:t>
            </a:r>
            <a:endParaRPr lang="sr-Latn-CS" dirty="0" smtClean="0"/>
          </a:p>
          <a:p>
            <a:pPr lvl="1">
              <a:buFont typeface="Arial" pitchFamily="34" charset="0"/>
              <a:buChar char="•"/>
            </a:pPr>
            <a:endParaRPr lang="en-US" sz="1100" dirty="0" smtClean="0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r-Latn-CS" sz="2800" dirty="0" smtClean="0"/>
              <a:t>U Bazi se nalaze: </a:t>
            </a:r>
          </a:p>
          <a:p>
            <a:pPr marL="740664" lvl="1" indent="-283464">
              <a:buFont typeface="Arial" pitchFamily="34" charset="0"/>
              <a:buChar char="•"/>
            </a:pPr>
            <a:r>
              <a:rPr lang="sr-Latn-CS" dirty="0" smtClean="0"/>
              <a:t>Podaci o kablovskoj kanalizaciji</a:t>
            </a:r>
          </a:p>
          <a:p>
            <a:pPr marL="740664" lvl="1" indent="-283464">
              <a:buFont typeface="Arial" pitchFamily="34" charset="0"/>
              <a:buChar char="•"/>
            </a:pPr>
            <a:r>
              <a:rPr lang="sr-Latn-CS" dirty="0" smtClean="0"/>
              <a:t>Podaci o antenskim stubovima i opremi</a:t>
            </a:r>
          </a:p>
          <a:p>
            <a:endParaRPr lang="sr-Latn-C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x-none" smtClean="0"/>
              <a:t>Baza podataka</a:t>
            </a:r>
            <a:r>
              <a:rPr lang="x-none" dirty="0" smtClean="0"/>
              <a:t> - 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971550" lvl="1" indent="-514350">
              <a:buFont typeface="Courier New" pitchFamily="49" charset="0"/>
              <a:buChar char="o"/>
            </a:pPr>
            <a:r>
              <a:rPr lang="x-none" smtClean="0"/>
              <a:t>Podaci o kablovskoj </a:t>
            </a:r>
            <a:r>
              <a:rPr lang="x-none" dirty="0" smtClean="0"/>
              <a:t>kanalizaciji</a:t>
            </a:r>
            <a:r>
              <a:rPr lang="en-US" dirty="0" smtClean="0"/>
              <a:t>:</a:t>
            </a:r>
          </a:p>
          <a:p>
            <a:pPr marL="1371600" lvl="2" indent="-514350"/>
            <a:r>
              <a:rPr lang="x-none" sz="2800" dirty="0" smtClean="0"/>
              <a:t>Naziv operatora </a:t>
            </a:r>
            <a:r>
              <a:rPr lang="en-US" sz="2800" dirty="0" smtClean="0"/>
              <a:t>(</a:t>
            </a:r>
            <a:r>
              <a:rPr lang="x-none" sz="2800" smtClean="0"/>
              <a:t>vlasnika</a:t>
            </a:r>
            <a:r>
              <a:rPr lang="en-US" sz="2800" dirty="0" smtClean="0"/>
              <a:t>)</a:t>
            </a:r>
            <a:r>
              <a:rPr lang="sr-Latn-CS" sz="2800" dirty="0" smtClean="0"/>
              <a:t> </a:t>
            </a:r>
            <a:r>
              <a:rPr lang="en-US" sz="2800" dirty="0" smtClean="0"/>
              <a:t>/</a:t>
            </a:r>
            <a:r>
              <a:rPr lang="x-none" sz="2800" smtClean="0"/>
              <a:t>lokacija</a:t>
            </a:r>
            <a:r>
              <a:rPr lang="en-US" sz="2800" dirty="0" smtClean="0"/>
              <a:t>/</a:t>
            </a:r>
            <a:r>
              <a:rPr lang="sr-Latn-CS" sz="2800" dirty="0" smtClean="0"/>
              <a:t>t</a:t>
            </a:r>
            <a:r>
              <a:rPr lang="x-none" sz="2800" smtClean="0"/>
              <a:t>rasa</a:t>
            </a:r>
            <a:endParaRPr lang="en-US" sz="2800" dirty="0" smtClean="0"/>
          </a:p>
          <a:p>
            <a:pPr marL="1371600" lvl="2" indent="-514350"/>
            <a:r>
              <a:rPr lang="en-US" sz="2800" dirty="0" smtClean="0"/>
              <a:t>WGS84 </a:t>
            </a:r>
            <a:r>
              <a:rPr lang="x-none" sz="2800" dirty="0" smtClean="0"/>
              <a:t>koordinate </a:t>
            </a:r>
            <a:r>
              <a:rPr lang="x-none" sz="2800" smtClean="0"/>
              <a:t>značajnih tačaka</a:t>
            </a:r>
            <a:r>
              <a:rPr lang="en-US" sz="2800" dirty="0" smtClean="0"/>
              <a:t> </a:t>
            </a:r>
            <a:endParaRPr lang="sr-Latn-CS" sz="2800" dirty="0" smtClean="0"/>
          </a:p>
          <a:p>
            <a:pPr marL="1371600" lvl="2" indent="-514350">
              <a:buNone/>
            </a:pPr>
            <a:r>
              <a:rPr lang="sr-Latn-CS" sz="2800" dirty="0" smtClean="0"/>
              <a:t>	</a:t>
            </a:r>
            <a:r>
              <a:rPr lang="en-US" sz="2800" dirty="0" smtClean="0"/>
              <a:t>(</a:t>
            </a:r>
            <a:r>
              <a:rPr lang="x-none" sz="2800" smtClean="0"/>
              <a:t>početna</a:t>
            </a:r>
            <a:r>
              <a:rPr lang="en-US" sz="2800" dirty="0" smtClean="0"/>
              <a:t>/</a:t>
            </a:r>
            <a:r>
              <a:rPr lang="x-none" sz="2800" smtClean="0"/>
              <a:t>krajnja</a:t>
            </a:r>
            <a:r>
              <a:rPr lang="en-US" sz="2800" dirty="0" smtClean="0"/>
              <a:t>, </a:t>
            </a:r>
            <a:r>
              <a:rPr lang="x-none" sz="2800" smtClean="0"/>
              <a:t>čvorište</a:t>
            </a:r>
            <a:r>
              <a:rPr lang="en-US" sz="2800" dirty="0" smtClean="0"/>
              <a:t>)</a:t>
            </a:r>
          </a:p>
          <a:p>
            <a:pPr marL="1371600" lvl="2" indent="-514350"/>
            <a:r>
              <a:rPr lang="x-none" sz="2800" smtClean="0"/>
              <a:t>Dužina trase</a:t>
            </a:r>
            <a:r>
              <a:rPr lang="en-US" sz="2800" dirty="0" smtClean="0"/>
              <a:t>/</a:t>
            </a:r>
            <a:r>
              <a:rPr lang="x-none" sz="2800" smtClean="0"/>
              <a:t>geodetski snimak</a:t>
            </a:r>
            <a:endParaRPr lang="sr-Latn-CS" sz="2800" dirty="0" smtClean="0"/>
          </a:p>
          <a:p>
            <a:pPr marL="1371600" lvl="2" indent="-514350"/>
            <a:r>
              <a:rPr lang="x-none" sz="2800" smtClean="0"/>
              <a:t>Informacije o kablovskoj kanalizaciji</a:t>
            </a:r>
            <a:endParaRPr lang="sr-Latn-CS" sz="2800" dirty="0" smtClean="0"/>
          </a:p>
          <a:p>
            <a:pPr marL="1371600" lvl="2" indent="-514350">
              <a:buNone/>
            </a:pPr>
            <a:r>
              <a:rPr lang="sr-Latn-CS" sz="2800" dirty="0" smtClean="0"/>
              <a:t>	</a:t>
            </a:r>
            <a:r>
              <a:rPr lang="en-US" sz="2800" dirty="0" smtClean="0"/>
              <a:t>(</a:t>
            </a:r>
            <a:r>
              <a:rPr lang="x-none" sz="2800" smtClean="0"/>
              <a:t>tip cevi</a:t>
            </a:r>
            <a:r>
              <a:rPr lang="en-US" sz="2800" dirty="0" smtClean="0"/>
              <a:t>/</a:t>
            </a:r>
            <a:r>
              <a:rPr lang="x-none" sz="2800" smtClean="0"/>
              <a:t> broj cevi na trasi</a:t>
            </a:r>
            <a:r>
              <a:rPr lang="en-US" sz="2800" dirty="0" smtClean="0"/>
              <a:t>/t</a:t>
            </a:r>
            <a:r>
              <a:rPr lang="x-none" sz="2800" smtClean="0"/>
              <a:t>ip kablovskog okna</a:t>
            </a:r>
            <a:r>
              <a:rPr lang="en-US" sz="2800" dirty="0" smtClean="0"/>
              <a:t>/</a:t>
            </a:r>
            <a:r>
              <a:rPr lang="x-none" sz="2800" smtClean="0"/>
              <a:t>broj okana na trasi</a:t>
            </a:r>
            <a:r>
              <a:rPr lang="en-US" sz="2800" dirty="0" smtClean="0"/>
              <a:t>)</a:t>
            </a:r>
          </a:p>
          <a:p>
            <a:pPr marL="1371600" lvl="2" indent="-514350"/>
            <a:r>
              <a:rPr lang="x-none" sz="2800" smtClean="0"/>
              <a:t>Tip kabla</a:t>
            </a:r>
            <a:r>
              <a:rPr lang="sr-Latn-CS" sz="2800" dirty="0" smtClean="0"/>
              <a:t>, p</a:t>
            </a:r>
            <a:r>
              <a:rPr lang="x-none" sz="2800" smtClean="0"/>
              <a:t>odaci o nastavcima kabla</a:t>
            </a:r>
            <a:endParaRPr lang="en-US" sz="2800" dirty="0" smtClean="0"/>
          </a:p>
          <a:p>
            <a:pPr marL="1371600" lvl="2" indent="-514350"/>
            <a:r>
              <a:rPr lang="x-none" sz="2800" smtClean="0"/>
              <a:t>Završetak kabla u objektu (opciono)</a:t>
            </a:r>
            <a:endParaRPr lang="en-US" sz="2800" dirty="0" smtClean="0"/>
          </a:p>
          <a:p>
            <a:pPr marL="971550" lvl="1" indent="-51435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r>
              <a:rPr lang="x-none" smtClean="0"/>
              <a:t>Baza podataka</a:t>
            </a:r>
            <a:r>
              <a:rPr lang="x-none" dirty="0" smtClean="0"/>
              <a:t> - 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971550" lvl="1" indent="-514350">
              <a:buFont typeface="+mj-lt"/>
              <a:buAutoNum type="arabicPeriod" startAt="2"/>
            </a:pPr>
            <a:endParaRPr lang="en-US" sz="800" dirty="0" smtClean="0"/>
          </a:p>
          <a:p>
            <a:pPr marL="971550" lvl="1" indent="-514350">
              <a:buFont typeface="Courier New" pitchFamily="49" charset="0"/>
              <a:buChar char="o"/>
            </a:pPr>
            <a:r>
              <a:rPr lang="sr-Latn-CS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Anten</a:t>
            </a:r>
            <a:r>
              <a:rPr lang="x-none" dirty="0" smtClean="0"/>
              <a:t>ski stubovi i oprema</a:t>
            </a:r>
            <a:r>
              <a:rPr lang="en-US" dirty="0" smtClean="0"/>
              <a:t>:</a:t>
            </a:r>
          </a:p>
          <a:p>
            <a:pPr marL="1371600" lvl="2" indent="-514350">
              <a:buFont typeface="Arial" pitchFamily="34" charset="0"/>
              <a:buChar char="•"/>
            </a:pPr>
            <a:endParaRPr lang="en-US" sz="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Naziv </a:t>
            </a:r>
            <a:r>
              <a:rPr lang="x-none" sz="2800" dirty="0" smtClean="0"/>
              <a:t>operatora </a:t>
            </a:r>
            <a:r>
              <a:rPr lang="en-US" sz="2800" dirty="0" smtClean="0"/>
              <a:t>(</a:t>
            </a:r>
            <a:r>
              <a:rPr lang="x-none" sz="2800" dirty="0" smtClean="0"/>
              <a:t>vlasnika</a:t>
            </a:r>
            <a:r>
              <a:rPr lang="en-US" sz="2800" dirty="0" smtClean="0"/>
              <a:t>)</a:t>
            </a:r>
            <a:endParaRPr lang="x-none" sz="2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dirty="0" smtClean="0"/>
              <a:t>Lokacija antenskog stuba</a:t>
            </a:r>
            <a:endParaRPr lang="en-US" sz="2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Konstrukcija stuba</a:t>
            </a:r>
            <a:endParaRPr lang="en-US" sz="2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en-US" sz="2800" dirty="0" smtClean="0"/>
              <a:t>O</a:t>
            </a:r>
            <a:r>
              <a:rPr lang="sr-Latn-CS" sz="2800" dirty="0" smtClean="0"/>
              <a:t>blik osnove</a:t>
            </a:r>
            <a:r>
              <a:rPr lang="en-US" sz="2800" dirty="0" smtClean="0"/>
              <a:t> </a:t>
            </a:r>
            <a:r>
              <a:rPr lang="en-US" sz="2800" dirty="0" err="1" smtClean="0"/>
              <a:t>stuba</a:t>
            </a:r>
            <a:r>
              <a:rPr lang="sr-Latn-CS" sz="2800" dirty="0" smtClean="0"/>
              <a:t>/dimenzije stuba</a:t>
            </a:r>
            <a:r>
              <a:rPr lang="en-US" sz="2800" dirty="0" smtClean="0"/>
              <a:t> u </a:t>
            </a:r>
          </a:p>
          <a:p>
            <a:pPr marL="1371600" lvl="2" indent="-514350">
              <a:buNone/>
            </a:pPr>
            <a:r>
              <a:rPr lang="en-US" sz="2800" dirty="0" smtClean="0"/>
              <a:t>	</a:t>
            </a:r>
            <a:r>
              <a:rPr lang="en-US" sz="2800" dirty="0" err="1" smtClean="0"/>
              <a:t>osnovi</a:t>
            </a:r>
            <a:r>
              <a:rPr lang="en-US" sz="2800" dirty="0" smtClean="0"/>
              <a:t> </a:t>
            </a:r>
            <a:r>
              <a:rPr lang="sr-Latn-CS" sz="2800" dirty="0" smtClean="0"/>
              <a:t>(m)</a:t>
            </a:r>
            <a:endParaRPr lang="en-US" sz="2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Visina </a:t>
            </a:r>
            <a:r>
              <a:rPr lang="x-none" sz="2800" dirty="0" smtClean="0"/>
              <a:t>stuba (</a:t>
            </a:r>
            <a:r>
              <a:rPr lang="x-none" sz="2800" smtClean="0"/>
              <a:t>m)</a:t>
            </a:r>
            <a:endParaRPr lang="sr-Latn-CS" sz="2800" dirty="0" smtClean="0"/>
          </a:p>
          <a:p>
            <a:pPr marL="1371600" lvl="2" indent="-514350">
              <a:buFont typeface="Arial" pitchFamily="34" charset="0"/>
              <a:buChar char="•"/>
            </a:pP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/>
          <a:lstStyle/>
          <a:p>
            <a:r>
              <a:rPr lang="x-none" smtClean="0"/>
              <a:t>Baza podataka</a:t>
            </a:r>
            <a:r>
              <a:rPr lang="x-none" dirty="0" smtClean="0"/>
              <a:t> - 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971550" lvl="1" indent="-514350">
              <a:buFont typeface="+mj-lt"/>
              <a:buAutoNum type="arabicPeriod" startAt="2"/>
            </a:pPr>
            <a:endParaRPr lang="en-US" sz="800" dirty="0" smtClean="0"/>
          </a:p>
          <a:p>
            <a:pPr marL="971550" lvl="1" indent="-514350">
              <a:buFont typeface="Courier New" pitchFamily="49" charset="0"/>
              <a:buChar char="o"/>
            </a:pPr>
            <a:r>
              <a:rPr lang="sr-Latn-CS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Anten</a:t>
            </a:r>
            <a:r>
              <a:rPr lang="x-none" dirty="0" smtClean="0"/>
              <a:t>ski stubovi i oprema</a:t>
            </a:r>
            <a:r>
              <a:rPr lang="en-US" dirty="0" smtClean="0"/>
              <a:t>:</a:t>
            </a:r>
          </a:p>
          <a:p>
            <a:pPr marL="1371600" lvl="2" indent="-514350">
              <a:buFont typeface="Arial" pitchFamily="34" charset="0"/>
              <a:buChar char="•"/>
            </a:pPr>
            <a:endParaRPr lang="en-US" sz="800" dirty="0" smtClean="0"/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Visina objekta u metrima</a:t>
            </a:r>
            <a:r>
              <a:rPr lang="en-US" sz="2800" dirty="0" smtClean="0"/>
              <a:t> </a:t>
            </a:r>
          </a:p>
          <a:p>
            <a:pPr marL="1371600" lvl="2" indent="-514350">
              <a:buNone/>
            </a:pPr>
            <a:r>
              <a:rPr lang="en-US" sz="2800" dirty="0" smtClean="0"/>
              <a:t>	(</a:t>
            </a:r>
            <a:r>
              <a:rPr lang="x-none" sz="2800" smtClean="0"/>
              <a:t>ako je antenski stub montiran na objektu</a:t>
            </a:r>
            <a:r>
              <a:rPr lang="en-US" sz="2800" dirty="0" smtClean="0"/>
              <a:t>) </a:t>
            </a:r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Podaci o slobodnom prostoru na stubu</a:t>
            </a:r>
            <a:r>
              <a:rPr lang="en-US" sz="2800" dirty="0" smtClean="0"/>
              <a:t> (</a:t>
            </a:r>
            <a:r>
              <a:rPr lang="x-none" sz="2800" smtClean="0"/>
              <a:t>dužina slobodnog segmenta</a:t>
            </a:r>
            <a:r>
              <a:rPr lang="en-US" sz="2800" dirty="0" smtClean="0"/>
              <a:t>/</a:t>
            </a:r>
            <a:r>
              <a:rPr lang="x-none" sz="2800" smtClean="0"/>
              <a:t>opseg azimuta raspoloživ za montažu</a:t>
            </a:r>
            <a:r>
              <a:rPr lang="en-US" sz="2800" dirty="0" smtClean="0"/>
              <a:t>)</a:t>
            </a:r>
          </a:p>
          <a:p>
            <a:pPr marL="1371600" lvl="2" indent="-514350">
              <a:buFont typeface="Arial" pitchFamily="34" charset="0"/>
              <a:buChar char="•"/>
            </a:pPr>
            <a:r>
              <a:rPr lang="x-none" sz="2800" smtClean="0"/>
              <a:t>Montirana oprema</a:t>
            </a:r>
            <a:r>
              <a:rPr lang="en-US" sz="2800" dirty="0" smtClean="0"/>
              <a:t> (</a:t>
            </a:r>
            <a:r>
              <a:rPr lang="x-none" sz="2800" smtClean="0"/>
              <a:t>tip</a:t>
            </a:r>
            <a:r>
              <a:rPr lang="en-US" sz="2800" dirty="0" smtClean="0"/>
              <a:t>/</a:t>
            </a:r>
            <a:r>
              <a:rPr lang="x-none" sz="2800" smtClean="0"/>
              <a:t>slobodan kapacitet</a:t>
            </a:r>
            <a:r>
              <a:rPr lang="en-US" sz="2800" dirty="0" smtClean="0"/>
              <a:t>) - </a:t>
            </a:r>
            <a:r>
              <a:rPr lang="x-none" sz="2800" smtClean="0"/>
              <a:t>ako je predmet iznajmljivanja</a:t>
            </a:r>
            <a:endParaRPr lang="en-US" dirty="0" smtClean="0"/>
          </a:p>
          <a:p>
            <a:pPr marL="1371600" lvl="2" indent="-51435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Web </a:t>
            </a:r>
            <a:r>
              <a:rPr lang="en-US" dirty="0" err="1" smtClean="0"/>
              <a:t>ap</a:t>
            </a:r>
            <a:r>
              <a:rPr lang="x-none" smtClean="0"/>
              <a:t>likacija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Web – GIS </a:t>
            </a:r>
            <a:r>
              <a:rPr lang="x-none" sz="2800" smtClean="0"/>
              <a:t>aplikacija za krajnje korisnike</a:t>
            </a:r>
            <a:r>
              <a:rPr lang="en-US" sz="2800" dirty="0" smtClean="0"/>
              <a:t> (</a:t>
            </a:r>
            <a:r>
              <a:rPr lang="x-none" sz="2800" smtClean="0"/>
              <a:t>Operatore elektronskih komunikacionih mreža</a:t>
            </a:r>
            <a:r>
              <a:rPr lang="en-US" sz="2800" dirty="0" smtClean="0"/>
              <a:t>)</a:t>
            </a:r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endParaRPr lang="sr-Latn-CS" sz="800" dirty="0" smtClean="0"/>
          </a:p>
          <a:p>
            <a:pPr>
              <a:buFont typeface="Courier New" pitchFamily="49" charset="0"/>
              <a:buChar char="o"/>
            </a:pPr>
            <a:r>
              <a:rPr lang="x-none" sz="2800" smtClean="0"/>
              <a:t>Razvijena </a:t>
            </a:r>
            <a:r>
              <a:rPr lang="x-none" sz="2800" dirty="0" smtClean="0"/>
              <a:t>na </a:t>
            </a:r>
            <a:r>
              <a:rPr lang="en-US" sz="2800" dirty="0" err="1" smtClean="0"/>
              <a:t>Esri</a:t>
            </a:r>
            <a:r>
              <a:rPr lang="en-US" sz="2800" dirty="0" smtClean="0"/>
              <a:t> GIS </a:t>
            </a:r>
            <a:r>
              <a:rPr lang="x-none" sz="2800" smtClean="0"/>
              <a:t>softverskom rešenju</a:t>
            </a:r>
            <a:endParaRPr lang="sr-Latn-CS" sz="2800" dirty="0" smtClean="0"/>
          </a:p>
          <a:p>
            <a:pPr>
              <a:buFont typeface="Courier New" pitchFamily="49" charset="0"/>
              <a:buChar char="o"/>
            </a:pPr>
            <a:endParaRPr lang="en-US" sz="800" dirty="0" smtClean="0"/>
          </a:p>
          <a:p>
            <a:pPr>
              <a:buFont typeface="Courier New" pitchFamily="49" charset="0"/>
              <a:buChar char="o"/>
            </a:pPr>
            <a:r>
              <a:rPr lang="x-none" sz="2800" smtClean="0"/>
              <a:t>Načini </a:t>
            </a:r>
            <a:r>
              <a:rPr lang="x-none" sz="2800" dirty="0" smtClean="0"/>
              <a:t>unosa podataka u Bazu</a:t>
            </a:r>
            <a:r>
              <a:rPr lang="en-US" sz="28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K</a:t>
            </a:r>
            <a:r>
              <a:rPr lang="x-none" dirty="0" smtClean="0"/>
              <a:t>roz </a:t>
            </a:r>
            <a:r>
              <a:rPr lang="en-US" dirty="0" smtClean="0"/>
              <a:t>Web </a:t>
            </a:r>
            <a:r>
              <a:rPr lang="en-US" dirty="0" err="1" smtClean="0"/>
              <a:t>apli</a:t>
            </a:r>
            <a:r>
              <a:rPr lang="x-none" smtClean="0"/>
              <a:t>kaciju</a:t>
            </a:r>
            <a:endParaRPr lang="sr-Latn-CS" dirty="0" smtClean="0"/>
          </a:p>
          <a:p>
            <a:pPr lvl="1">
              <a:buFont typeface="Arial" pitchFamily="34" charset="0"/>
              <a:buChar char="•"/>
            </a:pPr>
            <a:r>
              <a:rPr lang="x-none" smtClean="0"/>
              <a:t>Servisi </a:t>
            </a:r>
            <a:r>
              <a:rPr lang="x-none" dirty="0" smtClean="0"/>
              <a:t>za automatsku razmenu podataka </a:t>
            </a:r>
            <a:r>
              <a:rPr lang="x-none" smtClean="0"/>
              <a:t>sa operatorima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TEL prezentacija Katast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RATEL prezentacija Katastar</Template>
  <TotalTime>3699</TotalTime>
  <Words>934</Words>
  <Application>Microsoft Office PowerPoint</Application>
  <PresentationFormat>On-screen Show (4:3)</PresentationFormat>
  <Paragraphs>220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RATEL prezentacija Katastar</vt:lpstr>
      <vt:lpstr>Slide 1</vt:lpstr>
      <vt:lpstr>   Telekomunikaciona infrastruktura</vt:lpstr>
      <vt:lpstr>      Preduslovi za formiranje Baze</vt:lpstr>
      <vt:lpstr>Baza podataka</vt:lpstr>
      <vt:lpstr>Baza podataka </vt:lpstr>
      <vt:lpstr>Baza podataka - sadržaj</vt:lpstr>
      <vt:lpstr>Baza podataka - sadržaj</vt:lpstr>
      <vt:lpstr>Baza podataka - sadržaj</vt:lpstr>
      <vt:lpstr>Web aplikacija</vt:lpstr>
      <vt:lpstr>Web aplikacija</vt:lpstr>
      <vt:lpstr>         Prezentacija infrastrukture  na mapi</vt:lpstr>
      <vt:lpstr>         Prezentacija infrastrukture  na mapi</vt:lpstr>
      <vt:lpstr>         Prezentacija infrastrukture  na mapi</vt:lpstr>
      <vt:lpstr>                 Prezentacija infrastrukture  na mapi</vt:lpstr>
      <vt:lpstr>          Prezentacija infrastrukture  na mapi</vt:lpstr>
      <vt:lpstr>Obaveze operatora</vt:lpstr>
      <vt:lpstr>Razvoj 4G mreže u Srbiji</vt:lpstr>
      <vt:lpstr>Uloga RATEL-a</vt:lpstr>
      <vt:lpstr>Javni pozivi</vt:lpstr>
      <vt:lpstr> RF opseg - 1800 MHz</vt:lpstr>
      <vt:lpstr>RF opseg - 800 MHz</vt:lpstr>
      <vt:lpstr> Frekvencije iz opsega 3400-3600MHz i 3600-3800MHz</vt:lpstr>
      <vt:lpstr> Frekvencije iz opsega 3400-3600MHz i 3600-3800MHz</vt:lpstr>
      <vt:lpstr>Razvoj mreže</vt:lpstr>
      <vt:lpstr>Razvoj mreže</vt:lpstr>
      <vt:lpstr>Razvoj mreže</vt:lpstr>
      <vt:lpstr>Hvala na pažnji!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mapping system in Serbia</dc:title>
  <dc:creator>Marija Rajkovic</dc:creator>
  <cp:lastModifiedBy>miodrag.ivkovic</cp:lastModifiedBy>
  <cp:revision>305</cp:revision>
  <dcterms:created xsi:type="dcterms:W3CDTF">2016-03-28T10:51:42Z</dcterms:created>
  <dcterms:modified xsi:type="dcterms:W3CDTF">2016-04-25T12:18:08Z</dcterms:modified>
</cp:coreProperties>
</file>